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62" r:id="rId7"/>
    <p:sldId id="264" r:id="rId8"/>
    <p:sldId id="268" r:id="rId9"/>
    <p:sldId id="270" r:id="rId10"/>
    <p:sldId id="267" r:id="rId11"/>
    <p:sldId id="269" r:id="rId12"/>
    <p:sldId id="272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4" autoAdjust="0"/>
  </p:normalViewPr>
  <p:slideViewPr>
    <p:cSldViewPr snapToGrid="0">
      <p:cViewPr varScale="1">
        <p:scale>
          <a:sx n="122" d="100"/>
          <a:sy n="122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3057-8B35-427E-B78B-A9813A11E71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455B-3E1D-463F-9A36-E290BCB1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3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3057-8B35-427E-B78B-A9813A11E71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455B-3E1D-463F-9A36-E290BCB1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3057-8B35-427E-B78B-A9813A11E71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455B-3E1D-463F-9A36-E290BCB1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6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3057-8B35-427E-B78B-A9813A11E71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455B-3E1D-463F-9A36-E290BCB1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3057-8B35-427E-B78B-A9813A11E71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455B-3E1D-463F-9A36-E290BCB1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3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3057-8B35-427E-B78B-A9813A11E71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455B-3E1D-463F-9A36-E290BCB1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1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3057-8B35-427E-B78B-A9813A11E71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455B-3E1D-463F-9A36-E290BCB1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6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3057-8B35-427E-B78B-A9813A11E71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455B-3E1D-463F-9A36-E290BCB1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2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3057-8B35-427E-B78B-A9813A11E71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455B-3E1D-463F-9A36-E290BCB1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3057-8B35-427E-B78B-A9813A11E71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455B-3E1D-463F-9A36-E290BCB1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3057-8B35-427E-B78B-A9813A11E71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455B-3E1D-463F-9A36-E290BCB1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53057-8B35-427E-B78B-A9813A11E71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455B-3E1D-463F-9A36-E290BCB1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4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966" y="180528"/>
            <a:ext cx="9144000" cy="997528"/>
          </a:xfrm>
        </p:spPr>
        <p:txBody>
          <a:bodyPr>
            <a:normAutofit/>
          </a:bodyPr>
          <a:lstStyle/>
          <a:p>
            <a:r>
              <a:rPr lang="en-US" dirty="0" smtClean="0"/>
              <a:t>She Has Been </a:t>
            </a:r>
            <a:r>
              <a:rPr lang="en-US" dirty="0"/>
              <a:t>I</a:t>
            </a:r>
            <a:r>
              <a:rPr lang="en-US" dirty="0" smtClean="0"/>
              <a:t>dentified!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59" y="1471354"/>
            <a:ext cx="7621584" cy="50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77" y="220048"/>
            <a:ext cx="6761805" cy="926699"/>
          </a:xfrm>
        </p:spPr>
        <p:txBody>
          <a:bodyPr>
            <a:normAutofit fontScale="90000"/>
          </a:bodyPr>
          <a:lstStyle/>
          <a:p>
            <a:pPr marL="228600" lvl="1">
              <a:spcBef>
                <a:spcPts val="1000"/>
              </a:spcBef>
            </a:pPr>
            <a:r>
              <a:rPr lang="en-US" sz="4400" dirty="0" smtClean="0"/>
              <a:t>The Basic Sharpie Design!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39" y="1330338"/>
            <a:ext cx="11313954" cy="2585879"/>
          </a:xfrm>
        </p:spPr>
        <p:txBody>
          <a:bodyPr>
            <a:normAutofit/>
          </a:bodyPr>
          <a:lstStyle/>
          <a:p>
            <a:r>
              <a:rPr lang="en-US" dirty="0" smtClean="0"/>
              <a:t>Origin: the New England Sharpie (New </a:t>
            </a:r>
            <a:r>
              <a:rPr lang="en-US" dirty="0"/>
              <a:t>H</a:t>
            </a:r>
            <a:r>
              <a:rPr lang="en-US" dirty="0" smtClean="0"/>
              <a:t>aven, Connecticut)</a:t>
            </a:r>
          </a:p>
          <a:p>
            <a:r>
              <a:rPr lang="en-US" dirty="0" smtClean="0"/>
              <a:t>Hard chine, flat bottom, centerboard, fast craft, easy to build</a:t>
            </a:r>
          </a:p>
          <a:p>
            <a:r>
              <a:rPr lang="en-US" dirty="0" smtClean="0"/>
              <a:t>Evolved along the Atlantic coast all the way to Florida</a:t>
            </a:r>
          </a:p>
          <a:p>
            <a:r>
              <a:rPr lang="en-US" dirty="0" smtClean="0"/>
              <a:t>A design for shoal fishing (shallow draft, rounded and extreme uplift of stern and of course a center board, fore mast well forward)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dirty="0"/>
          </a:p>
          <a:p>
            <a:pPr marL="457200" lvl="2" indent="0">
              <a:spcBef>
                <a:spcPts val="1000"/>
              </a:spcBef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12800" y="6326908"/>
            <a:ext cx="991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Reference:https</a:t>
            </a:r>
            <a:r>
              <a:rPr lang="en-US" dirty="0"/>
              <a:t>://sailcraftblog.wordpress.com/2016/06/26/pt-1-5-the-murky-history-of-the-sharpie/ </a:t>
            </a:r>
          </a:p>
        </p:txBody>
      </p:sp>
      <p:pic>
        <p:nvPicPr>
          <p:cNvPr id="8" name="Picture 2" descr="https://upload.wikimedia.org/wikipedia/commons/thumb/0/07/New_Haven_sharpie_drawing.svg/450px-New_Haven_sharpie_drawin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30" y="4099808"/>
            <a:ext cx="4286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404" y="105409"/>
            <a:ext cx="5556738" cy="926699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4400" dirty="0" err="1" smtClean="0"/>
              <a:t>Evoluntioary</a:t>
            </a:r>
            <a:r>
              <a:rPr lang="en-US" sz="4400" dirty="0" smtClean="0"/>
              <a:t> Craft!</a:t>
            </a:r>
          </a:p>
        </p:txBody>
      </p:sp>
      <p:pic>
        <p:nvPicPr>
          <p:cNvPr id="1026" name="Picture 2" descr="cbmm_watchlogcanoeraces_june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80" y="1340779"/>
            <a:ext cx="66389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188" y="2251495"/>
            <a:ext cx="42700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racing Sharpie!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Same distinct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Just a different rig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Note the wish bone stern sail and stern perch!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till popular today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7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431" y="113224"/>
            <a:ext cx="7532482" cy="926699"/>
          </a:xfrm>
        </p:spPr>
        <p:txBody>
          <a:bodyPr>
            <a:normAutofit fontScale="90000"/>
          </a:bodyPr>
          <a:lstStyle/>
          <a:p>
            <a:pPr marL="228600" lvl="1">
              <a:spcBef>
                <a:spcPts val="1000"/>
              </a:spcBef>
            </a:pPr>
            <a:r>
              <a:rPr lang="en-US" sz="4400" dirty="0" smtClean="0"/>
              <a:t>Evolved Into A Pleasure Craft!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188" y="2251495"/>
            <a:ext cx="42700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Sharpie Yacht!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Somewhat similar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Double ender </a:t>
            </a:r>
            <a:r>
              <a:rPr lang="en-US" sz="2400" dirty="0" smtClean="0"/>
              <a:t>stern though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Fore mast positioned farther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Again easy to build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5" y="1775435"/>
            <a:ext cx="6056882" cy="38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63" y="0"/>
            <a:ext cx="6875253" cy="926699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4400" dirty="0" smtClean="0">
                <a:solidFill>
                  <a:srgbClr val="FF0000"/>
                </a:solidFill>
              </a:rPr>
              <a:t>The Sharpie Work Craft!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464" y="4545430"/>
            <a:ext cx="11291978" cy="19675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North Carolina Sharpie</a:t>
            </a:r>
          </a:p>
          <a:p>
            <a:r>
              <a:rPr lang="en-US" sz="2400" dirty="0" smtClean="0"/>
              <a:t>From the e book; </a:t>
            </a:r>
            <a:r>
              <a:rPr lang="en-US" sz="2400" b="1" i="1" dirty="0" smtClean="0"/>
              <a:t>THE </a:t>
            </a:r>
            <a:r>
              <a:rPr lang="en-US" sz="2400" b="1" i="1" dirty="0"/>
              <a:t>MIGRATIONS </a:t>
            </a:r>
            <a:r>
              <a:rPr lang="en-US" sz="2400" b="1" i="1" dirty="0" smtClean="0"/>
              <a:t>OF AN AMERICAN BOAT Type; </a:t>
            </a:r>
            <a:r>
              <a:rPr lang="en-US" sz="2400" i="1" dirty="0" smtClean="0"/>
              <a:t>Howard </a:t>
            </a:r>
            <a:r>
              <a:rPr lang="en-US" sz="2400" i="1" dirty="0" err="1" smtClean="0"/>
              <a:t>Chapelle</a:t>
            </a:r>
            <a:endParaRPr lang="en-US" sz="2400" dirty="0"/>
          </a:p>
          <a:p>
            <a:r>
              <a:rPr lang="en-US" sz="2400" dirty="0" smtClean="0"/>
              <a:t>Exact same lines, save no bow sprit and more forward fore mast</a:t>
            </a:r>
          </a:p>
        </p:txBody>
      </p:sp>
      <p:pic>
        <p:nvPicPr>
          <p:cNvPr id="2050" name="Picture 2" descr="https://www.gutenberg.org/files/29285/29285-h/images/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24" y="1012260"/>
            <a:ext cx="9187132" cy="34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0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62" y="164983"/>
            <a:ext cx="7598823" cy="926699"/>
          </a:xfrm>
        </p:spPr>
        <p:txBody>
          <a:bodyPr>
            <a:normAutofit fontScale="90000"/>
          </a:bodyPr>
          <a:lstStyle/>
          <a:p>
            <a:pPr marL="228600" lvl="1">
              <a:spcBef>
                <a:spcPts val="1000"/>
              </a:spcBef>
            </a:pPr>
            <a:r>
              <a:rPr lang="en-US" sz="4400" dirty="0" smtClean="0"/>
              <a:t>Conclusion: Just One Lament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862" y="2043344"/>
            <a:ext cx="7824527" cy="273569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600" dirty="0" smtClean="0"/>
              <a:t>Modeler unknown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dirty="0" smtClean="0"/>
              <a:t>The work of a master!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Deserves the recognition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dirty="0" smtClean="0"/>
              <a:t>Started a post of the restoration on MSW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dirty="0" smtClean="0"/>
              <a:t>Hoping for some leads on the modeler</a:t>
            </a:r>
            <a:endParaRPr lang="en-US" sz="3600" dirty="0"/>
          </a:p>
          <a:p>
            <a:pPr marL="457200" lvl="2" indent="0">
              <a:spcBef>
                <a:spcPts val="1000"/>
              </a:spcBef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43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168" y="308504"/>
            <a:ext cx="4834060" cy="1325563"/>
          </a:xfrm>
        </p:spPr>
        <p:txBody>
          <a:bodyPr/>
          <a:lstStyle/>
          <a:p>
            <a:r>
              <a:rPr lang="en-US" dirty="0" smtClean="0"/>
              <a:t>The Found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24804" cy="4351338"/>
          </a:xfrm>
        </p:spPr>
        <p:txBody>
          <a:bodyPr>
            <a:normAutofit/>
          </a:bodyPr>
          <a:lstStyle/>
          <a:p>
            <a:r>
              <a:rPr lang="en-US" dirty="0"/>
              <a:t>Lacy </a:t>
            </a:r>
            <a:r>
              <a:rPr lang="en-US" dirty="0" smtClean="0"/>
              <a:t>S, a member of </a:t>
            </a:r>
            <a:r>
              <a:rPr lang="en-US" dirty="0"/>
              <a:t>Model Ship Wrights of Western </a:t>
            </a:r>
            <a:r>
              <a:rPr lang="en-US" dirty="0" smtClean="0"/>
              <a:t>NY, found </a:t>
            </a:r>
            <a:r>
              <a:rPr lang="en-US" dirty="0"/>
              <a:t>her in a regional antique shop about 4 years </a:t>
            </a:r>
            <a:r>
              <a:rPr lang="en-US" dirty="0" smtClean="0"/>
              <a:t>ago</a:t>
            </a:r>
          </a:p>
          <a:p>
            <a:r>
              <a:rPr lang="en-US" dirty="0" smtClean="0"/>
              <a:t>Purchased from his estate June 2020</a:t>
            </a:r>
          </a:p>
          <a:p>
            <a:r>
              <a:rPr lang="en-US" dirty="0" smtClean="0"/>
              <a:t>Obviously a work boat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Flat bottom/athwart planked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Center Board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Auxiliary powered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Gaff rig (fore and main)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Mid ship cargo well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Unusual stern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0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168" y="308504"/>
            <a:ext cx="4834060" cy="1325563"/>
          </a:xfrm>
        </p:spPr>
        <p:txBody>
          <a:bodyPr/>
          <a:lstStyle/>
          <a:p>
            <a:r>
              <a:rPr lang="en-US" dirty="0" smtClean="0"/>
              <a:t>The Found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24804" cy="4351338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dirty="0" smtClean="0"/>
              <a:t>Little luck </a:t>
            </a:r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</a:t>
            </a:r>
            <a:r>
              <a:rPr lang="en-US" dirty="0" smtClean="0"/>
              <a:t>ime in identity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Skip Jack ? Bow resemblance; but twin mast, gaff rigged, motorized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dirty="0" err="1" smtClean="0"/>
              <a:t>Pungy</a:t>
            </a:r>
            <a:r>
              <a:rPr lang="en-US" dirty="0"/>
              <a:t>?</a:t>
            </a:r>
            <a:r>
              <a:rPr lang="en-US" dirty="0" smtClean="0"/>
              <a:t>  Bow resemblance; but stern not usually rounded, not flat bottomed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dirty="0" err="1" smtClean="0"/>
              <a:t>Bugeye</a:t>
            </a:r>
            <a:r>
              <a:rPr lang="en-US" dirty="0" smtClean="0"/>
              <a:t>? No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Sharpie? Bow resemblance</a:t>
            </a:r>
          </a:p>
          <a:p>
            <a:pPr marL="347472" lvl="1" indent="-342900"/>
            <a:r>
              <a:rPr lang="en-US" dirty="0" smtClean="0"/>
              <a:t>Posted on MSW; no strong leads</a:t>
            </a:r>
          </a:p>
          <a:p>
            <a:pPr marL="347472" lvl="1" indent="-342900"/>
            <a:r>
              <a:rPr lang="en-US" dirty="0" smtClean="0"/>
              <a:t>Lacy appealed to the Constitution ship modelers group; no results</a:t>
            </a:r>
          </a:p>
          <a:p>
            <a:pPr marL="347472" lvl="1" indent="-342900"/>
            <a:r>
              <a:rPr lang="en-US" dirty="0" smtClean="0"/>
              <a:t>Recently appealed to the Ship Modelers of New Jersey</a:t>
            </a:r>
          </a:p>
          <a:p>
            <a:pPr marL="347472" lvl="1" indent="-342900"/>
            <a:r>
              <a:rPr lang="en-US" dirty="0" smtClean="0"/>
              <a:t>Ryland Craze of both the NJ and Hampton Roads group offered help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44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306" y="135976"/>
            <a:ext cx="4549388" cy="1325563"/>
          </a:xfrm>
        </p:spPr>
        <p:txBody>
          <a:bodyPr/>
          <a:lstStyle/>
          <a:p>
            <a:r>
              <a:rPr lang="en-US" dirty="0" smtClean="0"/>
              <a:t>The Found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6538"/>
            <a:ext cx="10515600" cy="4862946"/>
          </a:xfrm>
        </p:spPr>
        <p:txBody>
          <a:bodyPr>
            <a:normAutofit/>
          </a:bodyPr>
          <a:lstStyle/>
          <a:p>
            <a:r>
              <a:rPr lang="en-US" dirty="0" smtClean="0"/>
              <a:t>Model is exquisitely executed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Apparently planked over bulkheads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</a:t>
            </a:r>
            <a:r>
              <a:rPr lang="en-US" dirty="0" smtClean="0"/>
              <a:t>asswood construction, outstanding joinery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Simulated tree nailing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Scratch fittings, accurately and superbly done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</a:t>
            </a:r>
            <a:r>
              <a:rPr lang="en-US" dirty="0" smtClean="0"/>
              <a:t>xisting rigging, well done</a:t>
            </a:r>
          </a:p>
          <a:p>
            <a:r>
              <a:rPr lang="en-US" dirty="0" smtClean="0"/>
              <a:t>Likely  1:24 scale ( approx. 28 inches long)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56 </a:t>
            </a:r>
            <a:r>
              <a:rPr lang="en-US" dirty="0"/>
              <a:t>feet in </a:t>
            </a:r>
            <a:r>
              <a:rPr lang="en-US" dirty="0" smtClean="0"/>
              <a:t>LOA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12 foot beam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Needs minor repair/ replacement of parts</a:t>
            </a:r>
          </a:p>
        </p:txBody>
      </p:sp>
    </p:spTree>
    <p:extLst>
      <p:ext uri="{BB962C8B-B14F-4D97-AF65-F5344CB8AC3E}">
        <p14:creationId xmlns:p14="http://schemas.microsoft.com/office/powerpoint/2010/main" val="22070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314" y="1113093"/>
            <a:ext cx="4407131" cy="8485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Main Deck House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2164702"/>
            <a:ext cx="6299386" cy="4344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" y="910016"/>
            <a:ext cx="5711026" cy="40501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921" y="5163266"/>
            <a:ext cx="4768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Large Hatch, Forward Cabin</a:t>
            </a:r>
          </a:p>
        </p:txBody>
      </p:sp>
      <p:sp>
        <p:nvSpPr>
          <p:cNvPr id="7" name="Oval 6"/>
          <p:cNvSpPr/>
          <p:nvPr/>
        </p:nvSpPr>
        <p:spPr>
          <a:xfrm>
            <a:off x="1699404" y="3666226"/>
            <a:ext cx="690113" cy="4054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29264" y="745950"/>
            <a:ext cx="1319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stack detail. It is even on the recently identified plan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11547" y="2294626"/>
            <a:ext cx="155276" cy="1216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1599" y="5509007"/>
            <a:ext cx="2862829" cy="582526"/>
          </a:xfrm>
        </p:spPr>
        <p:txBody>
          <a:bodyPr>
            <a:normAutofit/>
          </a:bodyPr>
          <a:lstStyle/>
          <a:p>
            <a:r>
              <a:rPr lang="en-US" sz="2800" b="1" dirty="0"/>
              <a:t>Skipjack </a:t>
            </a:r>
            <a:r>
              <a:rPr lang="en-US" sz="2800" b="1" dirty="0" smtClean="0"/>
              <a:t>like </a:t>
            </a:r>
            <a:r>
              <a:rPr lang="en-US" sz="2800" b="1" dirty="0"/>
              <a:t>bow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4" y="1894114"/>
            <a:ext cx="6011149" cy="4453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6" y="867747"/>
            <a:ext cx="6318789" cy="4541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910" y="1057662"/>
            <a:ext cx="5187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Rounded Stern, Unusual Rudder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321" y="2147977"/>
            <a:ext cx="243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uplift on the stern. More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747" y="164983"/>
            <a:ext cx="7323827" cy="926699"/>
          </a:xfrm>
        </p:spPr>
        <p:txBody>
          <a:bodyPr>
            <a:normAutofit fontScale="90000"/>
          </a:bodyPr>
          <a:lstStyle/>
          <a:p>
            <a:pPr marL="228600" lvl="1">
              <a:spcBef>
                <a:spcPts val="1000"/>
              </a:spcBef>
            </a:pPr>
            <a:r>
              <a:rPr lang="en-US" sz="4400" dirty="0" smtClean="0"/>
              <a:t>Model Built To Faithful Detail!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1209806"/>
            <a:ext cx="11313954" cy="2102738"/>
          </a:xfrm>
        </p:spPr>
        <p:txBody>
          <a:bodyPr>
            <a:normAutofit/>
          </a:bodyPr>
          <a:lstStyle/>
          <a:p>
            <a:r>
              <a:rPr lang="en-US" dirty="0" smtClean="0"/>
              <a:t>Hooray! Help received from Hampton Roads Model Group</a:t>
            </a:r>
          </a:p>
          <a:p>
            <a:r>
              <a:rPr lang="en-US" dirty="0" smtClean="0"/>
              <a:t>Drawing referenced in </a:t>
            </a:r>
            <a:r>
              <a:rPr lang="en-US" dirty="0" err="1" smtClean="0"/>
              <a:t>Chapelle’s</a:t>
            </a:r>
            <a:r>
              <a:rPr lang="en-US" dirty="0" smtClean="0"/>
              <a:t> National Watercraft Collection</a:t>
            </a:r>
          </a:p>
          <a:p>
            <a:r>
              <a:rPr lang="en-US" dirty="0" smtClean="0"/>
              <a:t>Built in West Palm Beach Florida for Spanish mackerel fishing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She is a Sharpie </a:t>
            </a:r>
            <a:r>
              <a:rPr lang="en-US" dirty="0" smtClean="0"/>
              <a:t>Fishing Schooner of 1899!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dirty="0"/>
          </a:p>
          <a:p>
            <a:pPr marL="457200" lvl="2" indent="0">
              <a:spcBef>
                <a:spcPts val="1000"/>
              </a:spcBef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1026" name="Picture 2" descr="Image from page 304 of &quot;Bulletin - United States National 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85" y="3510301"/>
            <a:ext cx="97345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159260" y="4321834"/>
            <a:ext cx="439948" cy="353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70475" y="2863970"/>
            <a:ext cx="233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very same stack detail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30196" y="3165894"/>
            <a:ext cx="629729" cy="1009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297" y="3805853"/>
            <a:ext cx="215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stern uplift.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68747" y="4149305"/>
            <a:ext cx="1630393" cy="698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334" y="164983"/>
            <a:ext cx="6568751" cy="926699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4400" dirty="0" smtClean="0"/>
              <a:t>Restoration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30" y="1422242"/>
            <a:ext cx="11313954" cy="4314324"/>
          </a:xfrm>
        </p:spPr>
        <p:txBody>
          <a:bodyPr>
            <a:normAutofit fontScale="25000" lnSpcReduction="20000"/>
          </a:bodyPr>
          <a:lstStyle/>
          <a:p>
            <a:pPr marL="457200"/>
            <a:r>
              <a:rPr lang="en-US" sz="11200" dirty="0" smtClean="0"/>
              <a:t>New main cabin hatch, helm hatch cover,</a:t>
            </a:r>
          </a:p>
          <a:p>
            <a:pPr marL="457200"/>
            <a:r>
              <a:rPr lang="en-US" sz="11200" dirty="0" smtClean="0"/>
              <a:t>Repair main hatch as it is falling apart</a:t>
            </a:r>
          </a:p>
          <a:p>
            <a:pPr marL="457200"/>
            <a:r>
              <a:rPr lang="en-US" sz="11200" dirty="0" smtClean="0"/>
              <a:t>Fix the pilot house; </a:t>
            </a:r>
            <a:r>
              <a:rPr lang="en-US" sz="11200" dirty="0"/>
              <a:t>missing ship’s </a:t>
            </a:r>
            <a:r>
              <a:rPr lang="en-US" sz="11200" dirty="0" smtClean="0"/>
              <a:t>wheel and missing hatch cover</a:t>
            </a:r>
          </a:p>
          <a:p>
            <a:pPr marL="457200"/>
            <a:r>
              <a:rPr lang="en-US" sz="11200" dirty="0" smtClean="0"/>
              <a:t>Clean up and recoat model</a:t>
            </a:r>
          </a:p>
          <a:p>
            <a:pPr marL="457200"/>
            <a:r>
              <a:rPr lang="en-US" sz="11200" dirty="0" smtClean="0"/>
              <a:t>Add furled sails</a:t>
            </a:r>
          </a:p>
          <a:p>
            <a:pPr marL="457200"/>
            <a:r>
              <a:rPr lang="en-US" sz="11200" dirty="0" smtClean="0"/>
              <a:t>Deal with a few rigging needs</a:t>
            </a:r>
          </a:p>
          <a:p>
            <a:pPr marL="457200"/>
            <a:r>
              <a:rPr lang="en-US" sz="11200" dirty="0" smtClean="0"/>
              <a:t>Build a proper stand and base</a:t>
            </a:r>
          </a:p>
          <a:p>
            <a:pPr marL="457200"/>
            <a:r>
              <a:rPr lang="en-US" sz="11200" dirty="0"/>
              <a:t>M</a:t>
            </a:r>
            <a:r>
              <a:rPr lang="en-US" sz="11200" dirty="0" smtClean="0"/>
              <a:t>ake a case</a:t>
            </a:r>
          </a:p>
          <a:p>
            <a:pPr marL="457200"/>
            <a:r>
              <a:rPr lang="en-US" sz="11200" dirty="0" smtClean="0">
                <a:solidFill>
                  <a:srgbClr val="FF0000"/>
                </a:solidFill>
              </a:rPr>
              <a:t>Smithsonian drawing NWC- 48 (part of </a:t>
            </a:r>
            <a:r>
              <a:rPr lang="en-US" sz="11200" dirty="0" err="1" smtClean="0">
                <a:solidFill>
                  <a:srgbClr val="FF0000"/>
                </a:solidFill>
              </a:rPr>
              <a:t>Chapelle</a:t>
            </a:r>
            <a:r>
              <a:rPr lang="en-US" sz="11200" dirty="0" smtClean="0">
                <a:solidFill>
                  <a:srgbClr val="FF0000"/>
                </a:solidFill>
              </a:rPr>
              <a:t> collection) on the way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dirty="0"/>
          </a:p>
          <a:p>
            <a:pPr marL="457200" lvl="2" indent="0">
              <a:spcBef>
                <a:spcPts val="1000"/>
              </a:spcBef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32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029" y="233995"/>
            <a:ext cx="4601428" cy="926699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4400" dirty="0" smtClean="0"/>
              <a:t>In 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30" y="1422242"/>
            <a:ext cx="11313954" cy="4314324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en-US" dirty="0"/>
          </a:p>
          <a:p>
            <a:pPr marL="457200" lvl="2" indent="0">
              <a:spcBef>
                <a:spcPts val="1000"/>
              </a:spcBef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05169" y="2748407"/>
            <a:ext cx="9167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About The Enduring Sharpie Design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314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556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She Has Been Identified!</vt:lpstr>
      <vt:lpstr>The Found Model</vt:lpstr>
      <vt:lpstr>The Found Model</vt:lpstr>
      <vt:lpstr>The Found Model</vt:lpstr>
      <vt:lpstr>Main Deck House</vt:lpstr>
      <vt:lpstr>Skipjack like bow</vt:lpstr>
      <vt:lpstr>Model Built To Faithful Detail!</vt:lpstr>
      <vt:lpstr>Restoration Tasks</vt:lpstr>
      <vt:lpstr>In Conclusion </vt:lpstr>
      <vt:lpstr>The Basic Sharpie Design!</vt:lpstr>
      <vt:lpstr>Evoluntioary Craft!</vt:lpstr>
      <vt:lpstr>Evolved Into A Pleasure Craft!</vt:lpstr>
      <vt:lpstr>The Sharpie Work Craft!</vt:lpstr>
      <vt:lpstr>Conclusion: Just One Lament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Some Identity Help</dc:title>
  <dc:creator>Joe Lorenzo</dc:creator>
  <cp:lastModifiedBy>Joe Lorenzo</cp:lastModifiedBy>
  <cp:revision>56</cp:revision>
  <dcterms:created xsi:type="dcterms:W3CDTF">2021-02-11T15:17:59Z</dcterms:created>
  <dcterms:modified xsi:type="dcterms:W3CDTF">2021-05-19T22:35:18Z</dcterms:modified>
</cp:coreProperties>
</file>